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73b6adc2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73b6adc2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-GB"/>
              <a:t>Ian White, surgery (specifically Colorectal cancer) They tested time for completion of surgery (4.4 vs. 6.8 min,), and discomfort of patients (decrease in patients who felt </a:t>
            </a:r>
            <a:r>
              <a:rPr lang="en-GB"/>
              <a:t>a mild-moderate and extreme-severe pain)</a:t>
            </a:r>
            <a:r>
              <a:rPr lang="en-GB"/>
              <a:t>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-GB"/>
              <a:t>Hsiu-Mei Huang, </a:t>
            </a:r>
            <a:r>
              <a:rPr lang="en-GB" sz="1050"/>
              <a:t>Questionnaire</a:t>
            </a:r>
            <a:r>
              <a:rPr lang="en-GB" sz="1050"/>
              <a:t> results mentions the Interaction and </a:t>
            </a:r>
            <a:r>
              <a:rPr lang="en-GB" sz="1050"/>
              <a:t>imagination</a:t>
            </a:r>
            <a:r>
              <a:rPr lang="en-GB" sz="1050"/>
              <a:t> is a big factor of VR. 3d interactive model of the human anatomy helped visualise and have a better understanding of the relative positions of parts.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73b6adc2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73b6adc2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73b6adc2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73b6adc2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73b6adc2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73b6adc2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7530b30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7530b30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73b6adc2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73b6adc2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7396d6b7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7396d6b7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16333f6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16333f6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73b6adc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73b6adc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73b6adc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73b6adc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73b6adc2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73b6adc2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73b6adc2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73b6adc2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73b6adc2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73b6adc2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73b6adc2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73b6adc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Edwin’s Section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605600"/>
            <a:ext cx="5017500" cy="19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Seismic Preparedness for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the General Public Using Virtual Reality: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Literature Review</a:t>
            </a:r>
            <a:endParaRPr sz="30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Presented by Chen Zhao, Edwin Roesli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VR simulations</a:t>
            </a:r>
            <a:endParaRPr/>
          </a:p>
        </p:txBody>
      </p:sp>
      <p:sp>
        <p:nvSpPr>
          <p:cNvPr id="214" name="Google Shape;214;p22"/>
          <p:cNvSpPr txBox="1"/>
          <p:nvPr>
            <p:ph idx="1" type="body"/>
          </p:nvPr>
        </p:nvSpPr>
        <p:spPr>
          <a:xfrm>
            <a:off x="1297500" y="1567550"/>
            <a:ext cx="7038900" cy="27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Previous work: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Endoscopic simulator [1]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Human </a:t>
            </a:r>
            <a:r>
              <a:rPr lang="en-GB" sz="1600"/>
              <a:t>anatomy</a:t>
            </a:r>
            <a:r>
              <a:rPr lang="en-GB" sz="1600"/>
              <a:t> simulator [2]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Advantages: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Interaction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Imagination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Immersive</a:t>
            </a:r>
            <a:endParaRPr sz="1600"/>
          </a:p>
        </p:txBody>
      </p:sp>
      <p:sp>
        <p:nvSpPr>
          <p:cNvPr id="215" name="Google Shape;215;p22"/>
          <p:cNvSpPr txBox="1"/>
          <p:nvPr/>
        </p:nvSpPr>
        <p:spPr>
          <a:xfrm>
            <a:off x="79800" y="4655050"/>
            <a:ext cx="89844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[1]  I. White, B. Buchberg, V. Tsikitis, D. Herzig, J. Vetto, and K. Lu, A virtual reality endoscopic simulator augments general surgery resident cancer education as measured by performance improvement, Journal of Cancer Education, vol. 29, no. 2, pp. 333336, 2014.</a:t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[2] H.-M. Huang, U. Rauch, and S.-S. Liaw, Investigating learners' attitudes toward virtual reality learning environments: Based on a constructivist approach, Computers and Education, vol. 55, no. 3, pp. 11711182, 2010.</a:t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Earthquake simulations</a:t>
            </a:r>
            <a:endParaRPr/>
          </a:p>
        </p:txBody>
      </p:sp>
      <p:sp>
        <p:nvSpPr>
          <p:cNvPr id="221" name="Google Shape;221;p23"/>
          <p:cNvSpPr txBox="1"/>
          <p:nvPr>
            <p:ph idx="1" type="body"/>
          </p:nvPr>
        </p:nvSpPr>
        <p:spPr>
          <a:xfrm>
            <a:off x="1297500" y="1212325"/>
            <a:ext cx="7038900" cy="25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Simulation based around the Auckland hospital [1]. 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Behavioural prototype, used to see how people behave during an earthquake using non-playable-characters (NPC)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 Training prototype to teach best practices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 Chair shaking system also implemented to add to the immersive nature of VR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075" y="2826731"/>
            <a:ext cx="2611625" cy="174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3"/>
          <p:cNvSpPr txBox="1"/>
          <p:nvPr/>
        </p:nvSpPr>
        <p:spPr>
          <a:xfrm>
            <a:off x="79800" y="4655050"/>
            <a:ext cx="89844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[1]  </a:t>
            </a:r>
            <a:r>
              <a:rPr lang="en-GB" sz="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R. Lovreglio, V. Gonzalez, Z. Feng, R. Amor, M. Spearpoint, J. Thomas, M. Trotter, and R. Sacks, Prototyping virtual reality serious games for building earthquake preparedness: The auckland city hospital case study, Advanced Engineering Informatics</a:t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4" name="Google Shape;2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375" y="2826725"/>
            <a:ext cx="2006400" cy="17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Earthquake </a:t>
            </a:r>
            <a:r>
              <a:rPr lang="en-GB"/>
              <a:t>evacuation drills </a:t>
            </a:r>
            <a:r>
              <a:rPr lang="en-GB"/>
              <a:t> </a:t>
            </a:r>
            <a:endParaRPr/>
          </a:p>
        </p:txBody>
      </p:sp>
      <p:sp>
        <p:nvSpPr>
          <p:cNvPr id="230" name="Google Shape;230;p24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Preparation</a:t>
            </a:r>
            <a:r>
              <a:rPr lang="en-GB" sz="1600"/>
              <a:t> and planning during an earthquake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Aims to reduce the fear of uncertainty and lack of knowledge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Provides that randomness of never knowing when it may occur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Disadvantages: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</a:t>
            </a:r>
            <a:r>
              <a:rPr lang="en-GB" sz="1600"/>
              <a:t>articipants treated the drills as a compulsory exercise with little meaning [1]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Lack of immersion</a:t>
            </a:r>
            <a:endParaRPr sz="1600"/>
          </a:p>
        </p:txBody>
      </p:sp>
      <p:sp>
        <p:nvSpPr>
          <p:cNvPr id="231" name="Google Shape;231;p24"/>
          <p:cNvSpPr txBox="1"/>
          <p:nvPr/>
        </p:nvSpPr>
        <p:spPr>
          <a:xfrm>
            <a:off x="79800" y="4655050"/>
            <a:ext cx="89844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[1] D. M. Simpson, Earthquake drills and simulations in community-based training and preparedness programmes, Disasters, vol. 26, no. 1, pp. 5569, 2002.</a:t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Discussion</a:t>
            </a:r>
            <a:endParaRPr/>
          </a:p>
        </p:txBody>
      </p:sp>
      <p:sp>
        <p:nvSpPr>
          <p:cNvPr id="237" name="Google Shape;237;p25"/>
          <p:cNvSpPr txBox="1"/>
          <p:nvPr>
            <p:ph idx="1" type="body"/>
          </p:nvPr>
        </p:nvSpPr>
        <p:spPr>
          <a:xfrm>
            <a:off x="1297500" y="13455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Gap between related literature and our Project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Some of the technologies </a:t>
            </a:r>
            <a:r>
              <a:rPr lang="en-GB" sz="1200"/>
              <a:t>mentioned</a:t>
            </a:r>
            <a:r>
              <a:rPr lang="en-GB" sz="1200"/>
              <a:t> are not readily attainable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Most implementations focuses on </a:t>
            </a:r>
            <a:r>
              <a:rPr lang="en-GB" sz="1200"/>
              <a:t>reactiveness rather than proactiveness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Serious gaming concepts to boost users confidence 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Research intent 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Research the effectiveness of a </a:t>
            </a:r>
            <a:r>
              <a:rPr lang="en-GB" sz="1200"/>
              <a:t>virtual</a:t>
            </a:r>
            <a:r>
              <a:rPr lang="en-GB" sz="1200"/>
              <a:t> reality tool on a </a:t>
            </a:r>
            <a:r>
              <a:rPr lang="en-GB" sz="1200"/>
              <a:t>user's</a:t>
            </a:r>
            <a:r>
              <a:rPr lang="en-GB" sz="1200"/>
              <a:t> </a:t>
            </a:r>
            <a:r>
              <a:rPr lang="en-GB" sz="1200"/>
              <a:t>preparedness in an earthquake compared to traditional means such as reading hazard guides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Research the effect on confidence of a user’s ability to identify hazards </a:t>
            </a:r>
            <a:r>
              <a:rPr lang="en-GB" sz="1200"/>
              <a:t> before and after using a virtual reality tool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</a:t>
            </a:r>
            <a:endParaRPr/>
          </a:p>
        </p:txBody>
      </p:sp>
      <p:sp>
        <p:nvSpPr>
          <p:cNvPr id="243" name="Google Shape;243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Earthquake, virtual reality and serious game concepts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Importance of hazard identification on Earthquake Preparedness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Previous literature and implementations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Research intent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Questions????</a:t>
            </a:r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275" y="1567550"/>
            <a:ext cx="29112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Research Team 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975350" y="3929925"/>
            <a:ext cx="14622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Chen Zhao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2919775" y="3929925"/>
            <a:ext cx="14622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Edwin Roesli</a:t>
            </a:r>
            <a:endParaRPr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4759650" y="3929925"/>
            <a:ext cx="14622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Nasser Giacaman</a:t>
            </a:r>
            <a:endParaRPr/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038300" y="3929925"/>
            <a:ext cx="14622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Quincy Ma</a:t>
            </a:r>
            <a:endParaRPr/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225" y="1958325"/>
            <a:ext cx="1561249" cy="18192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4"/>
          <p:cNvSpPr txBox="1"/>
          <p:nvPr>
            <p:ph idx="1" type="body"/>
          </p:nvPr>
        </p:nvSpPr>
        <p:spPr>
          <a:xfrm>
            <a:off x="736750" y="1470782"/>
            <a:ext cx="1462200" cy="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Student</a:t>
            </a:r>
            <a:endParaRPr/>
          </a:p>
        </p:txBody>
      </p:sp>
      <p:sp>
        <p:nvSpPr>
          <p:cNvPr id="147" name="Google Shape;147;p14"/>
          <p:cNvSpPr txBox="1"/>
          <p:nvPr>
            <p:ph idx="1" type="body"/>
          </p:nvPr>
        </p:nvSpPr>
        <p:spPr>
          <a:xfrm>
            <a:off x="2753675" y="1470794"/>
            <a:ext cx="1462200" cy="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Student</a:t>
            </a:r>
            <a:endParaRPr/>
          </a:p>
        </p:txBody>
      </p:sp>
      <p:sp>
        <p:nvSpPr>
          <p:cNvPr id="148" name="Google Shape;148;p14"/>
          <p:cNvSpPr txBox="1"/>
          <p:nvPr>
            <p:ph idx="1" type="body"/>
          </p:nvPr>
        </p:nvSpPr>
        <p:spPr>
          <a:xfrm>
            <a:off x="4770588" y="1470782"/>
            <a:ext cx="1462200" cy="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Main Supervisor</a:t>
            </a:r>
            <a:endParaRPr/>
          </a:p>
        </p:txBody>
      </p:sp>
      <p:sp>
        <p:nvSpPr>
          <p:cNvPr id="149" name="Google Shape;149;p14"/>
          <p:cNvSpPr txBox="1"/>
          <p:nvPr>
            <p:ph idx="1" type="body"/>
          </p:nvPr>
        </p:nvSpPr>
        <p:spPr>
          <a:xfrm>
            <a:off x="6744650" y="1470782"/>
            <a:ext cx="1462200" cy="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Co-s</a:t>
            </a:r>
            <a:r>
              <a:rPr lang="en-GB"/>
              <a:t>upervisor</a:t>
            </a:r>
            <a:endParaRPr/>
          </a:p>
        </p:txBody>
      </p:sp>
      <p:pic>
        <p:nvPicPr>
          <p:cNvPr id="150" name="Google Shape;15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2164" y="1958325"/>
            <a:ext cx="1424686" cy="19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7375" y="1956751"/>
            <a:ext cx="1514475" cy="190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84400" y="1958325"/>
            <a:ext cx="1224550" cy="190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 of Our Research </a:t>
            </a:r>
            <a:endParaRPr/>
          </a:p>
        </p:txBody>
      </p:sp>
      <p:sp>
        <p:nvSpPr>
          <p:cNvPr id="158" name="Google Shape;15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Hazard Identification in Earthquake Preparedness.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Why hazard identification?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Hazards cause injuries  to people.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Hazards cause damages to structures. 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Earthquake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Virtual Reality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Serious Gaming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Earthquake</a:t>
            </a:r>
            <a:endParaRPr/>
          </a:p>
        </p:txBody>
      </p:sp>
      <p:sp>
        <p:nvSpPr>
          <p:cNvPr id="170" name="Google Shape;170;p17"/>
          <p:cNvSpPr txBox="1"/>
          <p:nvPr>
            <p:ph idx="1" type="body"/>
          </p:nvPr>
        </p:nvSpPr>
        <p:spPr>
          <a:xfrm>
            <a:off x="4987625" y="1567550"/>
            <a:ext cx="334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What is an earthquake?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Why do earthquakes cause damage?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importance of earthquake preparedness</a:t>
            </a:r>
            <a:endParaRPr sz="1600"/>
          </a:p>
        </p:txBody>
      </p:sp>
      <p:pic>
        <p:nvPicPr>
          <p:cNvPr id="171" name="Google Shape;1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325" y="1682900"/>
            <a:ext cx="3454725" cy="28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Earthquake</a:t>
            </a:r>
            <a:endParaRPr/>
          </a:p>
        </p:txBody>
      </p:sp>
      <p:sp>
        <p:nvSpPr>
          <p:cNvPr id="177" name="Google Shape;177;p18"/>
          <p:cNvSpPr txBox="1"/>
          <p:nvPr>
            <p:ph idx="1" type="body"/>
          </p:nvPr>
        </p:nvSpPr>
        <p:spPr>
          <a:xfrm>
            <a:off x="915300" y="1565575"/>
            <a:ext cx="29940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Effects on Structural Elements 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 txBox="1"/>
          <p:nvPr>
            <p:ph idx="1" type="body"/>
          </p:nvPr>
        </p:nvSpPr>
        <p:spPr>
          <a:xfrm>
            <a:off x="5090900" y="1565600"/>
            <a:ext cx="35133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Effects on Non-structural Elements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3225" y="2289375"/>
            <a:ext cx="1668755" cy="123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8"/>
          <p:cNvSpPr txBox="1"/>
          <p:nvPr>
            <p:ph idx="1" type="body"/>
          </p:nvPr>
        </p:nvSpPr>
        <p:spPr>
          <a:xfrm>
            <a:off x="6523675" y="3650150"/>
            <a:ext cx="2553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Cladding Panel Failures</a:t>
            </a:r>
            <a:endParaRPr/>
          </a:p>
        </p:txBody>
      </p:sp>
      <p:sp>
        <p:nvSpPr>
          <p:cNvPr id="181" name="Google Shape;181;p18"/>
          <p:cNvSpPr txBox="1"/>
          <p:nvPr>
            <p:ph idx="1" type="body"/>
          </p:nvPr>
        </p:nvSpPr>
        <p:spPr>
          <a:xfrm>
            <a:off x="4846250" y="3650150"/>
            <a:ext cx="2553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Racks</a:t>
            </a:r>
            <a:r>
              <a:rPr lang="en-GB"/>
              <a:t> Failures</a:t>
            </a:r>
            <a:endParaRPr/>
          </a:p>
        </p:txBody>
      </p:sp>
      <p:pic>
        <p:nvPicPr>
          <p:cNvPr id="182" name="Google Shape;1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50" y="2241225"/>
            <a:ext cx="1732025" cy="12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8"/>
          <p:cNvSpPr txBox="1"/>
          <p:nvPr>
            <p:ph idx="1" type="body"/>
          </p:nvPr>
        </p:nvSpPr>
        <p:spPr>
          <a:xfrm>
            <a:off x="725988" y="3650150"/>
            <a:ext cx="1863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Connection Failures</a:t>
            </a:r>
            <a:r>
              <a:rPr lang="en-GB"/>
              <a:t>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1025" y="2266967"/>
            <a:ext cx="1863900" cy="125873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8"/>
          <p:cNvSpPr txBox="1"/>
          <p:nvPr>
            <p:ph idx="1" type="body"/>
          </p:nvPr>
        </p:nvSpPr>
        <p:spPr>
          <a:xfrm>
            <a:off x="2708100" y="3650150"/>
            <a:ext cx="18639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Support</a:t>
            </a:r>
            <a:r>
              <a:rPr lang="en-GB"/>
              <a:t> Failure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 txBox="1"/>
          <p:nvPr/>
        </p:nvSpPr>
        <p:spPr>
          <a:xfrm>
            <a:off x="0" y="4749600"/>
            <a:ext cx="91440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[1] N. Helm, Seismic performance of non-structural systems. Poriria, New Zealand: BRANZ Ltd, 2018.</a:t>
            </a:r>
            <a:endParaRPr/>
          </a:p>
        </p:txBody>
      </p:sp>
      <p:pic>
        <p:nvPicPr>
          <p:cNvPr id="187" name="Google Shape;18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0369" y="2291050"/>
            <a:ext cx="1962356" cy="12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Virtual Reality </a:t>
            </a:r>
            <a:endParaRPr/>
          </a:p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4819950" y="1567550"/>
            <a:ext cx="3516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What is virtual reality (VR)?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What are the common types of VR 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What can VR bring to the user?</a:t>
            </a:r>
            <a:endParaRPr sz="1600"/>
          </a:p>
        </p:txBody>
      </p:sp>
      <p:pic>
        <p:nvPicPr>
          <p:cNvPr id="194" name="Google Shape;1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075" y="1567550"/>
            <a:ext cx="3417400" cy="22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Serious Gaming </a:t>
            </a:r>
            <a:endParaRPr/>
          </a:p>
        </p:txBody>
      </p:sp>
      <p:sp>
        <p:nvSpPr>
          <p:cNvPr id="200" name="Google Shape;200;p20"/>
          <p:cNvSpPr txBox="1"/>
          <p:nvPr>
            <p:ph idx="1" type="body"/>
          </p:nvPr>
        </p:nvSpPr>
        <p:spPr>
          <a:xfrm>
            <a:off x="5232750" y="1567550"/>
            <a:ext cx="3588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What is Serious Gaming?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Advantages of Serious Gaming</a:t>
            </a:r>
            <a:endParaRPr sz="1600"/>
          </a:p>
        </p:txBody>
      </p:sp>
      <p:pic>
        <p:nvPicPr>
          <p:cNvPr id="201" name="Google Shape;2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525" y="1567550"/>
            <a:ext cx="3549301" cy="275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0"/>
          <p:cNvSpPr txBox="1"/>
          <p:nvPr/>
        </p:nvSpPr>
        <p:spPr>
          <a:xfrm>
            <a:off x="0" y="4775350"/>
            <a:ext cx="9144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</a:rPr>
              <a:t>[38] D. R. Michael and S. L. Chen, Serious Games: Games That Educate, Train, and Inform. Muska and Lipman/Premier-Trade, 2005.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Work</a:t>
            </a:r>
            <a:endParaRPr/>
          </a:p>
        </p:txBody>
      </p:sp>
      <p:sp>
        <p:nvSpPr>
          <p:cNvPr id="208" name="Google Shape;20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VR simulations and its advantages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Earthquake Simulations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Earthquake Evacuation drills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